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10972800"/>
  <p:notesSz cx="10972800" cy="14630400"/>
  <p:embeddedFontLst>
    <p:embeddedFont>
      <p:font typeface="Gelasio"/>
      <p:regular r:id="rId15"/>
    </p:embeddedFont>
    <p:embeddedFont>
      <p:font typeface="Gelasio"/>
      <p:regular r:id="rId16"/>
    </p:embeddedFont>
    <p:embeddedFont>
      <p:font typeface="Gelasio"/>
      <p:regular r:id="rId17"/>
    </p:embeddedFont>
    <p:embeddedFont>
      <p:font typeface="Gelasio"/>
      <p:regular r:id="rId18"/>
    </p:embeddedFont>
    <p:embeddedFont>
      <p:font typeface="Gelasio"/>
      <p:regular r:id="rId19"/>
    </p:embeddedFont>
    <p:embeddedFont>
      <p:font typeface="Gelasio"/>
      <p:regular r:id="rId20"/>
    </p:embeddedFont>
    <p:embeddedFont>
      <p:font typeface="Gelasio"/>
      <p:regular r:id="rId21"/>
    </p:embeddedFont>
    <p:embeddedFont>
      <p:font typeface="Gelasio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Relationship Id="rId21" Type="http://schemas.openxmlformats.org/officeDocument/2006/relationships/font" Target="fonts/font7.fntdata"/><Relationship Id="rId22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46434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104927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46434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104927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46434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104927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46434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104927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46434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104927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46434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104927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46434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104927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46434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104927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image" Target="../media/image-2-4.png"/><Relationship Id="rId5" Type="http://schemas.openxmlformats.org/officeDocument/2006/relationships/slideLayout" Target="../slideLayouts/slideLayout3.xml"/><Relationship Id="rId6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slideLayout" Target="../slideLayouts/slideLayout6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slideLayout" Target="../slideLayouts/slideLayout7.xml"/><Relationship Id="rId5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109728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555682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Desarrollo Avanzado con Blazor: Guía Completa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5313402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Bienvenido a esta guía sobre desarrollo avanzado con Blazor. Aprenderás a configurar tu entorno. También, crearás aplicaciones robustas. Esta sesión te llevará desde la configuración inicial hasta el despliegue final. ¡Comencemos!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7037070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410" y="7044690"/>
            <a:ext cx="347663" cy="34766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270040" y="7020163"/>
            <a:ext cx="2799159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C9C2C0"/>
                </a:solidFill>
                <a:latin typeface="Gelasio Bold" pitchFamily="34" charset="0"/>
                <a:ea typeface="Gelasio Bold" pitchFamily="34" charset="-122"/>
                <a:cs typeface="Gelasio Bold" pitchFamily="34" charset="-120"/>
              </a:rPr>
              <a:t>por Pedro gonzález</a:t>
            </a:r>
            <a:endParaRPr lang="en-US" sz="2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109728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89428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Configuración Inicial y Tu Primera App Blazor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652004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Comienza configurando tu entorno. Sigue las instrucciones en blazor.net. Luego, crea tu primera aplicación Blazor. Intenta una app de lista de tareas. ¡Es un gran primer paso!</a:t>
            </a:r>
            <a:endParaRPr lang="en-US" sz="175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190" y="4995862"/>
            <a:ext cx="1134070" cy="1360884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754422" y="522267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Configurar entorno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7754422" y="5713095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Sigue blazor.net.</a:t>
            </a:r>
            <a:endParaRPr lang="en-US" sz="175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0190" y="6356747"/>
            <a:ext cx="1134070" cy="1360884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7754422" y="658356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Crear app</a:t>
            </a:r>
            <a:endParaRPr lang="en-US" sz="2200" dirty="0"/>
          </a:p>
        </p:txBody>
      </p:sp>
      <p:sp>
        <p:nvSpPr>
          <p:cNvPr id="10" name="Text 5"/>
          <p:cNvSpPr/>
          <p:nvPr/>
        </p:nvSpPr>
        <p:spPr>
          <a:xfrm>
            <a:off x="7754422" y="7073979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Lista de tareas.</a:t>
            </a:r>
            <a:endParaRPr lang="en-US" sz="1750" dirty="0"/>
          </a:p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7717631"/>
            <a:ext cx="1134070" cy="1360884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7754422" y="794444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Ejecutar</a:t>
            </a:r>
            <a:endParaRPr lang="en-US" sz="2200" dirty="0"/>
          </a:p>
        </p:txBody>
      </p:sp>
      <p:sp>
        <p:nvSpPr>
          <p:cNvPr id="13" name="Text 7"/>
          <p:cNvSpPr/>
          <p:nvPr/>
        </p:nvSpPr>
        <p:spPr>
          <a:xfrm>
            <a:off x="7754422" y="8434864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Verificar funcionalidad.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3908703"/>
            <a:ext cx="1303222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Componentes y Diseño: Construyendo Blazing Pizza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507111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Construirás una app de pedidos de pizzas. Permitirás seleccionar y personalizar pedidos. También, seguir su estado.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59159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BlazingPizza.Client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93790" y="6497122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Interfaz de usuario.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5332928" y="59159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BlazingPizza.Server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5332928" y="6497122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Backend y hosting.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9872067" y="59159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BlazingPizza.Shared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9872067" y="6497122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Modelos de datos.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109728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53650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Autenticación y Autorización en Blazor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29422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Implementa autenticación para identificar usuarios. Usa autorización para restringir acceso. Toda seguridad real va en el backend. Blazor usa AuthenticationStateProvider.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5893237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73433"/>
          </a:solidFill>
          <a:ln/>
        </p:spPr>
      </p:sp>
      <p:sp>
        <p:nvSpPr>
          <p:cNvPr id="6" name="Text 3"/>
          <p:cNvSpPr/>
          <p:nvPr/>
        </p:nvSpPr>
        <p:spPr>
          <a:xfrm>
            <a:off x="975836" y="5978247"/>
            <a:ext cx="146209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1</a:t>
            </a:r>
            <a:endParaRPr lang="en-US" sz="2650" dirty="0"/>
          </a:p>
        </p:txBody>
      </p:sp>
      <p:sp>
        <p:nvSpPr>
          <p:cNvPr id="7" name="Text 4"/>
          <p:cNvSpPr/>
          <p:nvPr/>
        </p:nvSpPr>
        <p:spPr>
          <a:xfrm>
            <a:off x="1530906" y="589323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Backend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1530906" y="6383655"/>
            <a:ext cx="292774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Seguridad real.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4685467" y="5893237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73433"/>
          </a:solidFill>
          <a:ln/>
        </p:spPr>
      </p:sp>
      <p:sp>
        <p:nvSpPr>
          <p:cNvPr id="10" name="Text 7"/>
          <p:cNvSpPr/>
          <p:nvPr/>
        </p:nvSpPr>
        <p:spPr>
          <a:xfrm>
            <a:off x="4845606" y="5978247"/>
            <a:ext cx="190024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2</a:t>
            </a:r>
            <a:endParaRPr lang="en-US" sz="2650" dirty="0"/>
          </a:p>
        </p:txBody>
      </p:sp>
      <p:sp>
        <p:nvSpPr>
          <p:cNvPr id="11" name="Text 8"/>
          <p:cNvSpPr/>
          <p:nvPr/>
        </p:nvSpPr>
        <p:spPr>
          <a:xfrm>
            <a:off x="5422583" y="5893237"/>
            <a:ext cx="292774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AuthenticationStateProvider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5422583" y="6737985"/>
            <a:ext cx="292774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Gestiona autenticación.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793790" y="758285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73433"/>
          </a:solidFill>
          <a:ln/>
        </p:spPr>
      </p:sp>
      <p:sp>
        <p:nvSpPr>
          <p:cNvPr id="14" name="Text 11"/>
          <p:cNvSpPr/>
          <p:nvPr/>
        </p:nvSpPr>
        <p:spPr>
          <a:xfrm>
            <a:off x="955000" y="7667863"/>
            <a:ext cx="187762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3</a:t>
            </a:r>
            <a:endParaRPr lang="en-US" sz="2650" dirty="0"/>
          </a:p>
        </p:txBody>
      </p:sp>
      <p:sp>
        <p:nvSpPr>
          <p:cNvPr id="15" name="Text 12"/>
          <p:cNvSpPr/>
          <p:nvPr/>
        </p:nvSpPr>
        <p:spPr>
          <a:xfrm>
            <a:off x="1530906" y="758285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LoginDisplay.razor</a:t>
            </a:r>
            <a:endParaRPr lang="en-US" sz="2200" dirty="0"/>
          </a:p>
        </p:txBody>
      </p:sp>
      <p:sp>
        <p:nvSpPr>
          <p:cNvPr id="16" name="Text 13"/>
          <p:cNvSpPr/>
          <p:nvPr/>
        </p:nvSpPr>
        <p:spPr>
          <a:xfrm>
            <a:off x="1530906" y="8073271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Muestra estado.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109728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357205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Interoperabilidad con JavaScript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5114925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Añade un mapa en tiempo real con JavaScript interop. También, confirma al eliminar pizzas. Usa IJSRuntime para llamar JavaScript desde C#.</a:t>
            </a:r>
            <a:endParaRPr lang="en-US" sz="175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6095881"/>
            <a:ext cx="566976" cy="566976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93790" y="6889671"/>
            <a:ext cx="22919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Mapa en tiempo real.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5904" y="6095881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3425904" y="6889671"/>
            <a:ext cx="229207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Confirmación al eliminar.</a:t>
            </a:r>
            <a:endParaRPr lang="en-US" sz="1750" dirty="0"/>
          </a:p>
        </p:txBody>
      </p:sp>
      <p:pic>
        <p:nvPicPr>
          <p:cNvPr id="9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8138" y="6095881"/>
            <a:ext cx="566976" cy="566976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6058138" y="6889671"/>
            <a:ext cx="22919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IJSRuntime.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32171"/>
            <a:ext cx="1033605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Componentes con Plantillas Reutilizables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294578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Reutiliza estructuras de interfaz. Crea un diálogo reutilizable. También, una lista genérica para mostrar pedidos. Crea TemplatedDialog.razor en BlazingComponents.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1743789" y="638079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Diálogo Reutilizable</a:t>
            </a:r>
            <a:endParaRPr lang="en-US" sz="220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32653" y="4275534"/>
            <a:ext cx="4564975" cy="4564975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5680115" y="6056471"/>
            <a:ext cx="12180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1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9937790" y="515457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Lista Genérica</a:t>
            </a:r>
            <a:endParaRPr lang="en-US" sz="220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2653" y="4275534"/>
            <a:ext cx="4564975" cy="4564975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8260794" y="5105400"/>
            <a:ext cx="158353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2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9937790" y="760714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Plantillas</a:t>
            </a:r>
            <a:endParaRPr lang="en-US" sz="2200" dirty="0"/>
          </a:p>
        </p:txBody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4275534"/>
            <a:ext cx="4564975" cy="4564975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7785973" y="7831574"/>
            <a:ext cx="156448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3</a:t>
            </a:r>
            <a:endParaRPr lang="en-US" sz="22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109728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102763"/>
            <a:ext cx="584084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Características de PWA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151703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Las PWA permiten instalar la app. Funcionan sin conexión y reciben notificaciones. Agrega manifest.json en wwwroot para hacer la app instalable.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605111" y="4495562"/>
            <a:ext cx="30480" cy="4374475"/>
          </a:xfrm>
          <a:prstGeom prst="roundRect">
            <a:avLst>
              <a:gd name="adj" fmla="val 111628"/>
            </a:avLst>
          </a:prstGeom>
          <a:solidFill>
            <a:srgbClr val="504D4C"/>
          </a:solidFill>
          <a:ln/>
        </p:spPr>
      </p:sp>
      <p:sp>
        <p:nvSpPr>
          <p:cNvPr id="6" name="Shape 3"/>
          <p:cNvSpPr/>
          <p:nvPr/>
        </p:nvSpPr>
        <p:spPr>
          <a:xfrm>
            <a:off x="6845022" y="4990624"/>
            <a:ext cx="793790" cy="30480"/>
          </a:xfrm>
          <a:prstGeom prst="roundRect">
            <a:avLst>
              <a:gd name="adj" fmla="val 111628"/>
            </a:avLst>
          </a:prstGeom>
          <a:solidFill>
            <a:srgbClr val="504D4C"/>
          </a:solidFill>
          <a:ln/>
        </p:spPr>
      </p:sp>
      <p:sp>
        <p:nvSpPr>
          <p:cNvPr id="7" name="Shape 4"/>
          <p:cNvSpPr/>
          <p:nvPr/>
        </p:nvSpPr>
        <p:spPr>
          <a:xfrm>
            <a:off x="6365200" y="475071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73433"/>
          </a:solidFill>
          <a:ln/>
        </p:spPr>
      </p:sp>
      <p:sp>
        <p:nvSpPr>
          <p:cNvPr id="8" name="Text 5"/>
          <p:cNvSpPr/>
          <p:nvPr/>
        </p:nvSpPr>
        <p:spPr>
          <a:xfrm>
            <a:off x="6547247" y="4835723"/>
            <a:ext cx="146209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1</a:t>
            </a:r>
            <a:endParaRPr lang="en-US" sz="2650" dirty="0"/>
          </a:p>
        </p:txBody>
      </p:sp>
      <p:sp>
        <p:nvSpPr>
          <p:cNvPr id="9" name="Text 6"/>
          <p:cNvSpPr/>
          <p:nvPr/>
        </p:nvSpPr>
        <p:spPr>
          <a:xfrm>
            <a:off x="7867888" y="472237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Instalación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7867888" y="5212794"/>
            <a:ext cx="596872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En el SO.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6845022" y="6524387"/>
            <a:ext cx="793790" cy="30480"/>
          </a:xfrm>
          <a:prstGeom prst="roundRect">
            <a:avLst>
              <a:gd name="adj" fmla="val 111628"/>
            </a:avLst>
          </a:prstGeom>
          <a:solidFill>
            <a:srgbClr val="504D4C"/>
          </a:solidFill>
          <a:ln/>
        </p:spPr>
      </p:sp>
      <p:sp>
        <p:nvSpPr>
          <p:cNvPr id="12" name="Shape 9"/>
          <p:cNvSpPr/>
          <p:nvPr/>
        </p:nvSpPr>
        <p:spPr>
          <a:xfrm>
            <a:off x="6365200" y="6284476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73433"/>
          </a:solidFill>
          <a:ln/>
        </p:spPr>
      </p:sp>
      <p:sp>
        <p:nvSpPr>
          <p:cNvPr id="13" name="Text 10"/>
          <p:cNvSpPr/>
          <p:nvPr/>
        </p:nvSpPr>
        <p:spPr>
          <a:xfrm>
            <a:off x="6525339" y="6369487"/>
            <a:ext cx="190024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2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7867888" y="625613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Offline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867888" y="6746558"/>
            <a:ext cx="596872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Funciona sin conexión.</a:t>
            </a:r>
            <a:endParaRPr lang="en-US" sz="1750" dirty="0"/>
          </a:p>
        </p:txBody>
      </p:sp>
      <p:sp>
        <p:nvSpPr>
          <p:cNvPr id="16" name="Shape 13"/>
          <p:cNvSpPr/>
          <p:nvPr/>
        </p:nvSpPr>
        <p:spPr>
          <a:xfrm>
            <a:off x="6845022" y="8058150"/>
            <a:ext cx="793790" cy="30480"/>
          </a:xfrm>
          <a:prstGeom prst="roundRect">
            <a:avLst>
              <a:gd name="adj" fmla="val 111628"/>
            </a:avLst>
          </a:prstGeom>
          <a:solidFill>
            <a:srgbClr val="504D4C"/>
          </a:solidFill>
          <a:ln/>
        </p:spPr>
      </p:sp>
      <p:sp>
        <p:nvSpPr>
          <p:cNvPr id="17" name="Shape 14"/>
          <p:cNvSpPr/>
          <p:nvPr/>
        </p:nvSpPr>
        <p:spPr>
          <a:xfrm>
            <a:off x="6365200" y="7818239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73433"/>
          </a:solidFill>
          <a:ln/>
        </p:spPr>
      </p:sp>
      <p:sp>
        <p:nvSpPr>
          <p:cNvPr id="18" name="Text 15"/>
          <p:cNvSpPr/>
          <p:nvPr/>
        </p:nvSpPr>
        <p:spPr>
          <a:xfrm>
            <a:off x="6526411" y="7903250"/>
            <a:ext cx="187762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3</a:t>
            </a:r>
            <a:endParaRPr lang="en-US" sz="2650" dirty="0"/>
          </a:p>
        </p:txBody>
      </p:sp>
      <p:sp>
        <p:nvSpPr>
          <p:cNvPr id="19" name="Text 16"/>
          <p:cNvSpPr/>
          <p:nvPr/>
        </p:nvSpPr>
        <p:spPr>
          <a:xfrm>
            <a:off x="7867888" y="778990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Notificaciones</a:t>
            </a:r>
            <a:endParaRPr lang="en-US" sz="2200" dirty="0"/>
          </a:p>
        </p:txBody>
      </p:sp>
      <p:sp>
        <p:nvSpPr>
          <p:cNvPr id="20" name="Text 17"/>
          <p:cNvSpPr/>
          <p:nvPr/>
        </p:nvSpPr>
        <p:spPr>
          <a:xfrm>
            <a:off x="7867888" y="8280321"/>
            <a:ext cx="596872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Recibe notificaciones.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5269587"/>
            <a:ext cx="858393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Publicación y Despliegue en Azure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631852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Para desplegar en Azure App Service sigue estos pasos: Crea una cuenta Azure. En Visual Studio, publica el proyecto servidor.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7617023"/>
            <a:ext cx="4120753" cy="226814"/>
          </a:xfrm>
          <a:prstGeom prst="roundRect">
            <a:avLst>
              <a:gd name="adj" fmla="val 15001"/>
            </a:avLst>
          </a:prstGeom>
          <a:solidFill>
            <a:srgbClr val="373433"/>
          </a:solidFill>
          <a:ln/>
        </p:spPr>
      </p:sp>
      <p:sp>
        <p:nvSpPr>
          <p:cNvPr id="6" name="Text 3"/>
          <p:cNvSpPr/>
          <p:nvPr/>
        </p:nvSpPr>
        <p:spPr>
          <a:xfrm>
            <a:off x="793790" y="81839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Crear cuenta Azure</a:t>
            </a:r>
            <a:endParaRPr lang="en-US" sz="2200" dirty="0"/>
          </a:p>
        </p:txBody>
      </p:sp>
      <p:sp>
        <p:nvSpPr>
          <p:cNvPr id="7" name="Shape 4"/>
          <p:cNvSpPr/>
          <p:nvPr/>
        </p:nvSpPr>
        <p:spPr>
          <a:xfrm>
            <a:off x="5254704" y="7276743"/>
            <a:ext cx="4120872" cy="226814"/>
          </a:xfrm>
          <a:prstGeom prst="roundRect">
            <a:avLst>
              <a:gd name="adj" fmla="val 15001"/>
            </a:avLst>
          </a:prstGeom>
          <a:solidFill>
            <a:srgbClr val="373433"/>
          </a:solidFill>
          <a:ln/>
        </p:spPr>
      </p:sp>
      <p:sp>
        <p:nvSpPr>
          <p:cNvPr id="8" name="Text 5"/>
          <p:cNvSpPr/>
          <p:nvPr/>
        </p:nvSpPr>
        <p:spPr>
          <a:xfrm>
            <a:off x="5254704" y="78437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Publicar proyecto</a:t>
            </a:r>
            <a:endParaRPr lang="en-US" sz="2200" dirty="0"/>
          </a:p>
        </p:txBody>
      </p:sp>
      <p:sp>
        <p:nvSpPr>
          <p:cNvPr id="9" name="Shape 6"/>
          <p:cNvSpPr/>
          <p:nvPr/>
        </p:nvSpPr>
        <p:spPr>
          <a:xfrm>
            <a:off x="9715738" y="6936581"/>
            <a:ext cx="4120872" cy="226814"/>
          </a:xfrm>
          <a:prstGeom prst="roundRect">
            <a:avLst>
              <a:gd name="adj" fmla="val 15001"/>
            </a:avLst>
          </a:prstGeom>
          <a:solidFill>
            <a:srgbClr val="373433"/>
          </a:solidFill>
          <a:ln/>
        </p:spPr>
      </p:sp>
      <p:sp>
        <p:nvSpPr>
          <p:cNvPr id="10" name="Text 7"/>
          <p:cNvSpPr/>
          <p:nvPr/>
        </p:nvSpPr>
        <p:spPr>
          <a:xfrm>
            <a:off x="9715738" y="7503557"/>
            <a:ext cx="309895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Elegir Azure App Service</a:t>
            </a:r>
            <a:endParaRPr lang="en-US" sz="22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2025-02-17T15:34:34Z</dcterms:created>
  <dcterms:modified xsi:type="dcterms:W3CDTF">2025-02-17T15:34:34Z</dcterms:modified>
</cp:coreProperties>
</file>